
<file path=[Content_Types].xml><?xml version="1.0" encoding="utf-8"?>
<Types xmlns="http://schemas.openxmlformats.org/package/2006/content-types">
  <Default Extension="emf" ContentType="image/x-emf"/>
  <Default Extension="gif" ContentType="image/gi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313" r:id="rId15"/>
    <p:sldId id="269" r:id="rId16"/>
    <p:sldId id="270" r:id="rId17"/>
    <p:sldId id="271" r:id="rId18"/>
    <p:sldId id="311" r:id="rId19"/>
    <p:sldId id="289" r:id="rId20"/>
    <p:sldId id="273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2T14:20:01.16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37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9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4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6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3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8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8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5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1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908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2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4/2/2021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3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Lc%2024:47&amp;version=ARC&amp;src=tools" TargetMode="External"/><Relationship Id="rId2" Type="http://schemas.openxmlformats.org/officeDocument/2006/relationships/hyperlink" Target="https://www.biblegateway.com/passage/?search=Lc%2019:10&amp;version=ARC&amp;src=tools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Jo%2010:7&amp;version=ARC&amp;src=tools" TargetMode="External"/><Relationship Id="rId7" Type="http://schemas.openxmlformats.org/officeDocument/2006/relationships/hyperlink" Target="https://www.biblegateway.com/passage/?search=Jo%2015:1&amp;version=ARC&amp;src=tools" TargetMode="External"/><Relationship Id="rId2" Type="http://schemas.openxmlformats.org/officeDocument/2006/relationships/hyperlink" Target="https://www.biblegateway.com/passage/?search=Jo%206:35&amp;version=ARC&amp;src=tool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iblegateway.com/passage/?search=Jo%2014:6&amp;version=ARC&amp;src=tools" TargetMode="External"/><Relationship Id="rId5" Type="http://schemas.openxmlformats.org/officeDocument/2006/relationships/hyperlink" Target="https://www.biblegateway.com/passage/?search=Jo%2011:25&amp;version=ARC&amp;src=tools" TargetMode="External"/><Relationship Id="rId4" Type="http://schemas.openxmlformats.org/officeDocument/2006/relationships/hyperlink" Target="https://www.biblegateway.com/passage/?search=Jo%2010:11&amp;version=ARC&amp;src=tool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adveracruzfranca.com.br/estudos.php?id=13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bdhoje.blogspot.com/search/label/C%C3%A9sar%20Roz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blegateway.com/passage/?search=1%20Co%201:18&amp;version=ARC&amp;src=tool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17/06/relationships/model3d" Target="../media/model3d1.glb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Lc%2017:20-21&amp;version=ARC&amp;src=tools" TargetMode="External"/><Relationship Id="rId2" Type="http://schemas.openxmlformats.org/officeDocument/2006/relationships/hyperlink" Target="https://www.biblegateway.com/passage/?search=Mt%203:2&amp;version=ARC&amp;src=tools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biblegateway.com/passage/?search=Gl%201:8&amp;version=ARC&amp;src=tool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1901A76-3E45-4D7B-85F2-45AB14A5F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6000"/>
              <a:t>Lição 01 - O mistério dos Evangelhos</a:t>
            </a:r>
            <a:br>
              <a:rPr lang="pt-BR" sz="6000"/>
            </a:br>
            <a:endParaRPr lang="pt-BR" sz="60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D4E47E2-B889-425A-B4E8-72F0086FE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pt-BR" dirty="0"/>
              <a:t>Revista Escola Dominical Betel Jovens Conectar+</a:t>
            </a:r>
          </a:p>
        </p:txBody>
      </p:sp>
      <p:sp>
        <p:nvSpPr>
          <p:cNvPr id="139" name="Rectangle 6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DB9321"/>
          </a:solidFill>
          <a:ln w="38100" cap="rnd">
            <a:solidFill>
              <a:srgbClr val="DB932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3D4C4B7C-11E4-429C-871C-D68F9B6969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" r="1" b="2024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7CF11A98-9A40-4301-8BB8-CDF916FD0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00" y="5695553"/>
            <a:ext cx="3804412" cy="71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42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812259-CB31-4690-B9F1-7CA4951A9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2 - UMA OBRA COMPLETA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4D49F4-AE8D-41EE-B7EE-7FB8CA157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 maior objetivo do Evangelho é revelar o grande projeto de Deus para a humanidade. Nos quatro Evangelhos, a saber: Mateus, Marcos, Lucas e João percebemos a completude da História de Cristo, enfocando Suas mensagens, Seu ministério e principalmente o Seu sacrifício e a Sua ressurreição, consumando a obra da salvação. As abordagens destes quatro evangelistas coadunam entre si, destacando pontos relevantes para o propósito em que cada livro tivera na época.</a:t>
            </a:r>
          </a:p>
          <a:p>
            <a:br>
              <a:rPr lang="pt-BR" dirty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2140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E68A18-C010-4BEC-BA4D-5FA947140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2 - UMA OBRA COMPLETA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F3C91A-CAE8-48A5-83BD-53646E6007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2.1. O enfoque das narrativas.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1B58810-C84D-42EC-81F5-C6907DBCCA3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As narrativas se desenvolvem de uma maneira ímpar, deixando explícito que o objetivo de seus autores era fornecer subsídios ao embasamento cristão daquela época. Mateus foca e mostra que Cristo é o cumprimento cabal das profecias veterotestamentárias coadunando os acontecimentos ao Antigo Testamento; enquanto Marcos tem a visão de Cristo como servo e Senhor, evidenciando Jesus trabalhando e operando milagres poderosos. A Bíblia diz que Jesus andou fazendo o bem a todos e curando os oprimidos do diabo (At 10:38).</a:t>
            </a:r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2E0A231-2DFB-45B3-91E1-75BED9183C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2.2. A mensagem dos Evangelhos.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73F8841-C654-4B9C-80EE-E2212A7FD8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1632204"/>
          </a:xfrm>
        </p:spPr>
        <p:txBody>
          <a:bodyPr>
            <a:normAutofit fontScale="475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 Evangelho, além de tratar da pessoa de Cristo, Seus milagres, Seu ministério, Sua morte e Sua ressurreição, pontua assuntos relevantes, tais como: novo nascimento (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Jo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 3), arrependimento (Mt 3), vida cristã (Mt 5, 6 e 7), salvação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2"/>
              </a:rPr>
              <a:t>Lc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2"/>
              </a:rPr>
              <a:t> 19:10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), remissão de pecados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3"/>
              </a:rPr>
              <a:t>Lc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3"/>
              </a:rPr>
              <a:t> 24:47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 e vinda futura (Mc 13).</a:t>
            </a:r>
          </a:p>
          <a:p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BF9160-66A6-4A33-95C2-101BBA442699}"/>
              </a:ext>
            </a:extLst>
          </p:cNvPr>
          <p:cNvSpPr txBox="1"/>
          <p:nvPr/>
        </p:nvSpPr>
        <p:spPr>
          <a:xfrm>
            <a:off x="2478880" y="5155184"/>
            <a:ext cx="9611519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806030504020204" pitchFamily="34" charset="0"/>
                <a:ea typeface="+mn-ea"/>
                <a:cs typeface="+mn-cs"/>
              </a:rPr>
              <a:t>Lucas trata o Evangelho de maneira esclarecedora e minuciosa (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806030504020204" pitchFamily="34" charset="0"/>
                <a:ea typeface="+mn-ea"/>
                <a:cs typeface="+mn-cs"/>
              </a:rPr>
              <a:t>Lc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806030504020204" pitchFamily="34" charset="0"/>
                <a:ea typeface="+mn-ea"/>
                <a:cs typeface="+mn-cs"/>
              </a:rPr>
              <a:t> 1.3). Encontramos uma ênfase grande neste Evangelho, o Mestre Jesus como Filho do homem, já em João Jesus é enfatizado como o Filho de Deus, pois o evangelista João mostra que Jesus é o Verbo Divino. Os discursos encontrados neste Evangelho exaltam a Divindade de Cristo.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482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2D81D31B-D45C-4BFE-8219-53D8D3422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  DIVISÃO DOS EVANGELHOS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2383D46F-7E29-4112-A321-0DBD6D962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Quando estudamos os Evangelhos vemos que o Evangelho de Mateus, Marcos e Lucas retratam uma espécie da biografia de Jesus, relatando pormenores de sua historicidade, por isso são chamados de sinóticos. João, por sua vez, retrata mais os discursos e os milagres que evidenciam a Sua Divindade.</a:t>
            </a:r>
          </a:p>
          <a:p>
            <a:br>
              <a:rPr lang="pt-BR" dirty="0"/>
            </a:br>
            <a:endParaRPr lang="pt-BR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4A9148BC-7D40-4FFD-BB9B-9681D2F6E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2400" y="4320141"/>
            <a:ext cx="4610101" cy="234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1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C2E9C7-501B-4A0C-843E-03D989A94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  DIVISÃO DOS EVANGELHOS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56DA336-B285-439A-AA20-816198E22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3.1. Entendendo a </a:t>
            </a:r>
            <a:r>
              <a:rPr lang="pt-BR" b="1" i="0" dirty="0" err="1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sinoticidade</a:t>
            </a:r>
            <a:r>
              <a:rPr lang="pt-BR" b="1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 dos Evangelhos.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33FAA4-90EF-4CD9-8F01-0719B5F50AB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 estudarmos os Evangelhos percebemos claramente que os escritos de Mateus, Marcos e Lucas apresentam similitudes no conteúdo e na apresentação, por isso são considerados Evangelhos Sinópticos. Esta expressão é derivada do grego dando a ideia de “visão conjunta”.</a:t>
            </a:r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7B113E0-D9FC-4B55-8CB7-894C9B4AE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3.2. João, um Evangelho diferente.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6EB556A-BA55-4555-AC31-5C1E6192DC7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 apóstolo João apresenta em sua narrativa os discursos de Jesus que abordam sobre sua deidade. Os discursos relatados por João mostram o Cristo como o Filho de Deus em vários textos, encontramos Jesus assumindo a Sua divindade ao dizer “Eu e o Pai somos um” (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Jo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 10.30).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8296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omo Jesus é apresentado nos quatro evangelhos, ou seja quem é Jesus na  visão dos quatro evangelistas?">
            <a:extLst>
              <a:ext uri="{FF2B5EF4-FFF2-40B4-BE49-F238E27FC236}">
                <a16:creationId xmlns:a16="http://schemas.microsoft.com/office/drawing/2014/main" id="{8FD727D7-5DDD-4941-9E1C-B8076806DD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784"/>
          <a:stretch/>
        </p:blipFill>
        <p:spPr bwMode="auto">
          <a:xfrm>
            <a:off x="180279" y="161490"/>
            <a:ext cx="11827082" cy="6534092"/>
          </a:xfrm>
          <a:custGeom>
            <a:avLst/>
            <a:gdLst/>
            <a:ahLst/>
            <a:cxnLst/>
            <a:rect l="l" t="t" r="r" b="b"/>
            <a:pathLst>
              <a:path w="11827082" h="6534092">
                <a:moveTo>
                  <a:pt x="6610089" y="5"/>
                </a:moveTo>
                <a:cubicBezTo>
                  <a:pt x="6763993" y="-277"/>
                  <a:pt x="6862741" y="14300"/>
                  <a:pt x="6956523" y="21390"/>
                </a:cubicBezTo>
                <a:cubicBezTo>
                  <a:pt x="7271939" y="-12207"/>
                  <a:pt x="7581352" y="149"/>
                  <a:pt x="7768349" y="21390"/>
                </a:cubicBezTo>
                <a:lnTo>
                  <a:pt x="7831642" y="23688"/>
                </a:lnTo>
                <a:lnTo>
                  <a:pt x="7886307" y="21390"/>
                </a:lnTo>
                <a:cubicBezTo>
                  <a:pt x="7951978" y="17798"/>
                  <a:pt x="8007622" y="16567"/>
                  <a:pt x="8057445" y="16600"/>
                </a:cubicBezTo>
                <a:lnTo>
                  <a:pt x="8096254" y="17396"/>
                </a:lnTo>
                <a:lnTo>
                  <a:pt x="8199591" y="12947"/>
                </a:lnTo>
                <a:cubicBezTo>
                  <a:pt x="8247971" y="12558"/>
                  <a:pt x="8296272" y="14617"/>
                  <a:pt x="8344260" y="21390"/>
                </a:cubicBezTo>
                <a:lnTo>
                  <a:pt x="8355505" y="22738"/>
                </a:lnTo>
                <a:lnTo>
                  <a:pt x="8462217" y="21390"/>
                </a:lnTo>
                <a:cubicBezTo>
                  <a:pt x="8567700" y="16869"/>
                  <a:pt x="8666620" y="17239"/>
                  <a:pt x="8761697" y="18554"/>
                </a:cubicBezTo>
                <a:lnTo>
                  <a:pt x="8808871" y="19038"/>
                </a:lnTo>
                <a:lnTo>
                  <a:pt x="8941246" y="13930"/>
                </a:lnTo>
                <a:cubicBezTo>
                  <a:pt x="9040199" y="10800"/>
                  <a:pt x="9149474" y="10157"/>
                  <a:pt x="9260166" y="21390"/>
                </a:cubicBezTo>
                <a:lnTo>
                  <a:pt x="9339613" y="26448"/>
                </a:lnTo>
                <a:lnTo>
                  <a:pt x="9432845" y="28493"/>
                </a:lnTo>
                <a:cubicBezTo>
                  <a:pt x="9587011" y="31230"/>
                  <a:pt x="9744909" y="31599"/>
                  <a:pt x="9849954" y="21390"/>
                </a:cubicBezTo>
                <a:cubicBezTo>
                  <a:pt x="10060044" y="972"/>
                  <a:pt x="10204432" y="2657"/>
                  <a:pt x="10425865" y="21390"/>
                </a:cubicBezTo>
                <a:lnTo>
                  <a:pt x="10477895" y="25158"/>
                </a:lnTo>
                <a:lnTo>
                  <a:pt x="10566351" y="27751"/>
                </a:lnTo>
                <a:cubicBezTo>
                  <a:pt x="10727031" y="32755"/>
                  <a:pt x="10877889" y="35639"/>
                  <a:pt x="11001775" y="21390"/>
                </a:cubicBezTo>
                <a:cubicBezTo>
                  <a:pt x="11249546" y="-7108"/>
                  <a:pt x="11434553" y="12510"/>
                  <a:pt x="11813601" y="21390"/>
                </a:cubicBezTo>
                <a:cubicBezTo>
                  <a:pt x="11817928" y="208271"/>
                  <a:pt x="11818867" y="336567"/>
                  <a:pt x="11813601" y="475847"/>
                </a:cubicBezTo>
                <a:cubicBezTo>
                  <a:pt x="11808335" y="615127"/>
                  <a:pt x="11845853" y="1008651"/>
                  <a:pt x="11813601" y="1254916"/>
                </a:cubicBezTo>
                <a:cubicBezTo>
                  <a:pt x="11809570" y="1285699"/>
                  <a:pt x="11806768" y="1314174"/>
                  <a:pt x="11804923" y="1340777"/>
                </a:cubicBezTo>
                <a:lnTo>
                  <a:pt x="11803652" y="1373115"/>
                </a:lnTo>
                <a:lnTo>
                  <a:pt x="11804560" y="1395572"/>
                </a:lnTo>
                <a:cubicBezTo>
                  <a:pt x="11806656" y="1431340"/>
                  <a:pt x="11809600" y="1470662"/>
                  <a:pt x="11813601" y="1514605"/>
                </a:cubicBezTo>
                <a:cubicBezTo>
                  <a:pt x="11829606" y="1690380"/>
                  <a:pt x="11822955" y="1813845"/>
                  <a:pt x="11815628" y="1920902"/>
                </a:cubicBezTo>
                <a:lnTo>
                  <a:pt x="11811346" y="1995660"/>
                </a:lnTo>
                <a:lnTo>
                  <a:pt x="11813868" y="2104640"/>
                </a:lnTo>
                <a:lnTo>
                  <a:pt x="11817197" y="2264365"/>
                </a:lnTo>
                <a:lnTo>
                  <a:pt x="11821465" y="2306631"/>
                </a:lnTo>
                <a:cubicBezTo>
                  <a:pt x="11835170" y="2477814"/>
                  <a:pt x="11818400" y="2578773"/>
                  <a:pt x="11813601" y="2683208"/>
                </a:cubicBezTo>
                <a:cubicBezTo>
                  <a:pt x="11809487" y="2772725"/>
                  <a:pt x="11816027" y="2930030"/>
                  <a:pt x="11816192" y="3070653"/>
                </a:cubicBezTo>
                <a:lnTo>
                  <a:pt x="11813610" y="3202145"/>
                </a:lnTo>
                <a:lnTo>
                  <a:pt x="11813601" y="3267510"/>
                </a:lnTo>
                <a:cubicBezTo>
                  <a:pt x="11811419" y="3587194"/>
                  <a:pt x="11813535" y="3497122"/>
                  <a:pt x="11813601" y="3721967"/>
                </a:cubicBezTo>
                <a:cubicBezTo>
                  <a:pt x="11813617" y="3778178"/>
                  <a:pt x="11814293" y="3835214"/>
                  <a:pt x="11815131" y="3894088"/>
                </a:cubicBezTo>
                <a:lnTo>
                  <a:pt x="11816203" y="3972593"/>
                </a:lnTo>
                <a:lnTo>
                  <a:pt x="11816265" y="3973919"/>
                </a:lnTo>
                <a:cubicBezTo>
                  <a:pt x="11819902" y="4062998"/>
                  <a:pt x="11819694" y="4122248"/>
                  <a:pt x="11818174" y="4171327"/>
                </a:cubicBezTo>
                <a:lnTo>
                  <a:pt x="11817878" y="4178488"/>
                </a:lnTo>
                <a:lnTo>
                  <a:pt x="11818118" y="4277530"/>
                </a:lnTo>
                <a:cubicBezTo>
                  <a:pt x="11817612" y="4347824"/>
                  <a:pt x="11816272" y="4421987"/>
                  <a:pt x="11813601" y="4501036"/>
                </a:cubicBezTo>
                <a:cubicBezTo>
                  <a:pt x="11824398" y="4779554"/>
                  <a:pt x="11834923" y="4895505"/>
                  <a:pt x="11813601" y="5020415"/>
                </a:cubicBezTo>
                <a:cubicBezTo>
                  <a:pt x="11808270" y="5051643"/>
                  <a:pt x="11804885" y="5094410"/>
                  <a:pt x="11802984" y="5145366"/>
                </a:cubicBezTo>
                <a:lnTo>
                  <a:pt x="11802805" y="5153576"/>
                </a:lnTo>
                <a:lnTo>
                  <a:pt x="11813601" y="5280104"/>
                </a:lnTo>
                <a:cubicBezTo>
                  <a:pt x="11848339" y="5545832"/>
                  <a:pt x="11803810" y="5568088"/>
                  <a:pt x="11813601" y="5734561"/>
                </a:cubicBezTo>
                <a:cubicBezTo>
                  <a:pt x="11814825" y="5755370"/>
                  <a:pt x="11815354" y="5777180"/>
                  <a:pt x="11815391" y="5800160"/>
                </a:cubicBezTo>
                <a:lnTo>
                  <a:pt x="11814403" y="5861994"/>
                </a:lnTo>
                <a:lnTo>
                  <a:pt x="11814897" y="5940552"/>
                </a:lnTo>
                <a:cubicBezTo>
                  <a:pt x="11813455" y="6007961"/>
                  <a:pt x="11810716" y="6074118"/>
                  <a:pt x="11808410" y="6139030"/>
                </a:cubicBezTo>
                <a:lnTo>
                  <a:pt x="11805249" y="6294204"/>
                </a:lnTo>
                <a:lnTo>
                  <a:pt x="11806853" y="6377232"/>
                </a:lnTo>
                <a:lnTo>
                  <a:pt x="11813601" y="6513630"/>
                </a:lnTo>
                <a:cubicBezTo>
                  <a:pt x="11755932" y="6520071"/>
                  <a:pt x="11702085" y="6522123"/>
                  <a:pt x="11651008" y="6521869"/>
                </a:cubicBezTo>
                <a:lnTo>
                  <a:pt x="11606878" y="6520178"/>
                </a:lnTo>
                <a:lnTo>
                  <a:pt x="11480359" y="6526470"/>
                </a:lnTo>
                <a:cubicBezTo>
                  <a:pt x="11411497" y="6529079"/>
                  <a:pt x="11340067" y="6529281"/>
                  <a:pt x="11235913" y="6522672"/>
                </a:cubicBezTo>
                <a:lnTo>
                  <a:pt x="11167376" y="6517338"/>
                </a:lnTo>
                <a:lnTo>
                  <a:pt x="11118099" y="6519937"/>
                </a:lnTo>
                <a:cubicBezTo>
                  <a:pt x="11008080" y="6519923"/>
                  <a:pt x="10918905" y="6505169"/>
                  <a:pt x="10779737" y="6513630"/>
                </a:cubicBezTo>
                <a:lnTo>
                  <a:pt x="10756340" y="6513513"/>
                </a:lnTo>
                <a:lnTo>
                  <a:pt x="10748952" y="6514346"/>
                </a:lnTo>
                <a:cubicBezTo>
                  <a:pt x="10725838" y="6516206"/>
                  <a:pt x="10699773" y="6516641"/>
                  <a:pt x="10661780" y="6513630"/>
                </a:cubicBezTo>
                <a:lnTo>
                  <a:pt x="10643067" y="6512943"/>
                </a:lnTo>
                <a:lnTo>
                  <a:pt x="10627638" y="6512866"/>
                </a:lnTo>
                <a:lnTo>
                  <a:pt x="10598539" y="6511309"/>
                </a:lnTo>
                <a:lnTo>
                  <a:pt x="10590670" y="6511020"/>
                </a:lnTo>
                <a:cubicBezTo>
                  <a:pt x="10422654" y="6509230"/>
                  <a:pt x="10114537" y="6525711"/>
                  <a:pt x="9930443" y="6519069"/>
                </a:cubicBezTo>
                <a:lnTo>
                  <a:pt x="9908887" y="6517613"/>
                </a:lnTo>
                <a:lnTo>
                  <a:pt x="9697150" y="6531900"/>
                </a:lnTo>
                <a:cubicBezTo>
                  <a:pt x="9438634" y="6540253"/>
                  <a:pt x="9217380" y="6522684"/>
                  <a:pt x="9038128" y="6513630"/>
                </a:cubicBezTo>
                <a:lnTo>
                  <a:pt x="8901719" y="6509665"/>
                </a:lnTo>
                <a:lnTo>
                  <a:pt x="8766922" y="6512046"/>
                </a:lnTo>
                <a:cubicBezTo>
                  <a:pt x="8694433" y="6513288"/>
                  <a:pt x="8629372" y="6514112"/>
                  <a:pt x="8580175" y="6513630"/>
                </a:cubicBezTo>
                <a:lnTo>
                  <a:pt x="8571277" y="6513524"/>
                </a:lnTo>
                <a:lnTo>
                  <a:pt x="8462217" y="6513630"/>
                </a:lnTo>
                <a:cubicBezTo>
                  <a:pt x="8225188" y="6509968"/>
                  <a:pt x="7780127" y="6525503"/>
                  <a:pt x="7532434" y="6513630"/>
                </a:cubicBezTo>
                <a:lnTo>
                  <a:pt x="7448622" y="6511320"/>
                </a:lnTo>
                <a:lnTo>
                  <a:pt x="7428354" y="6513630"/>
                </a:lnTo>
                <a:cubicBezTo>
                  <a:pt x="7293248" y="6538560"/>
                  <a:pt x="7186080" y="6533261"/>
                  <a:pt x="7078782" y="6523679"/>
                </a:cubicBezTo>
                <a:lnTo>
                  <a:pt x="6973169" y="6513887"/>
                </a:lnTo>
                <a:lnTo>
                  <a:pt x="6954249" y="6514033"/>
                </a:lnTo>
                <a:cubicBezTo>
                  <a:pt x="6918701" y="6514123"/>
                  <a:pt x="6880374" y="6514018"/>
                  <a:pt x="6838566" y="6513630"/>
                </a:cubicBezTo>
                <a:lnTo>
                  <a:pt x="6790865" y="6514652"/>
                </a:lnTo>
                <a:lnTo>
                  <a:pt x="6717520" y="6518204"/>
                </a:lnTo>
                <a:lnTo>
                  <a:pt x="6690736" y="6516798"/>
                </a:lnTo>
                <a:lnTo>
                  <a:pt x="6604647" y="6518643"/>
                </a:lnTo>
                <a:cubicBezTo>
                  <a:pt x="6383546" y="6528740"/>
                  <a:pt x="6188571" y="6547337"/>
                  <a:pt x="5908782" y="6513630"/>
                </a:cubicBezTo>
                <a:lnTo>
                  <a:pt x="5827432" y="6506155"/>
                </a:lnTo>
                <a:lnTo>
                  <a:pt x="5818169" y="6505897"/>
                </a:lnTo>
                <a:cubicBezTo>
                  <a:pt x="5656134" y="6501940"/>
                  <a:pt x="5476891" y="6500561"/>
                  <a:pt x="5360626" y="6513630"/>
                </a:cubicBezTo>
                <a:cubicBezTo>
                  <a:pt x="5244362" y="6526700"/>
                  <a:pt x="5155294" y="6523407"/>
                  <a:pt x="5082581" y="6518492"/>
                </a:cubicBezTo>
                <a:lnTo>
                  <a:pt x="5011539" y="6513612"/>
                </a:lnTo>
                <a:lnTo>
                  <a:pt x="4978999" y="6513630"/>
                </a:lnTo>
                <a:lnTo>
                  <a:pt x="4947560" y="6512597"/>
                </a:lnTo>
                <a:lnTo>
                  <a:pt x="4902673" y="6513630"/>
                </a:lnTo>
                <a:cubicBezTo>
                  <a:pt x="4851834" y="6520217"/>
                  <a:pt x="4795188" y="6523001"/>
                  <a:pt x="4737076" y="6522747"/>
                </a:cubicBezTo>
                <a:lnTo>
                  <a:pt x="4649328" y="6518160"/>
                </a:lnTo>
                <a:lnTo>
                  <a:pt x="4624935" y="6519597"/>
                </a:lnTo>
                <a:cubicBezTo>
                  <a:pt x="4598495" y="6519851"/>
                  <a:pt x="4566987" y="6518389"/>
                  <a:pt x="4521046" y="6513630"/>
                </a:cubicBezTo>
                <a:lnTo>
                  <a:pt x="4456833" y="6510131"/>
                </a:lnTo>
                <a:lnTo>
                  <a:pt x="4343538" y="6512337"/>
                </a:lnTo>
                <a:cubicBezTo>
                  <a:pt x="4260681" y="6514690"/>
                  <a:pt x="4174545" y="6517475"/>
                  <a:pt x="4104725" y="6513630"/>
                </a:cubicBezTo>
                <a:cubicBezTo>
                  <a:pt x="3965085" y="6505941"/>
                  <a:pt x="3802107" y="6535988"/>
                  <a:pt x="3528815" y="6513630"/>
                </a:cubicBezTo>
                <a:lnTo>
                  <a:pt x="3407613" y="6504978"/>
                </a:lnTo>
                <a:lnTo>
                  <a:pt x="3251268" y="6513630"/>
                </a:lnTo>
                <a:cubicBezTo>
                  <a:pt x="3103602" y="6529652"/>
                  <a:pt x="3004932" y="6519904"/>
                  <a:pt x="2867035" y="6513929"/>
                </a:cubicBezTo>
                <a:lnTo>
                  <a:pt x="2840124" y="6513045"/>
                </a:lnTo>
                <a:lnTo>
                  <a:pt x="2834946" y="6513630"/>
                </a:lnTo>
                <a:cubicBezTo>
                  <a:pt x="2691933" y="6538293"/>
                  <a:pt x="2614008" y="6529004"/>
                  <a:pt x="2502859" y="6520536"/>
                </a:cubicBezTo>
                <a:lnTo>
                  <a:pt x="2442001" y="6517197"/>
                </a:lnTo>
                <a:lnTo>
                  <a:pt x="2438245" y="6517313"/>
                </a:lnTo>
                <a:cubicBezTo>
                  <a:pt x="2401807" y="6517985"/>
                  <a:pt x="2368299" y="6518156"/>
                  <a:pt x="2336678" y="6517988"/>
                </a:cubicBezTo>
                <a:lnTo>
                  <a:pt x="2185932" y="6514754"/>
                </a:lnTo>
                <a:lnTo>
                  <a:pt x="1960620" y="6520062"/>
                </a:lnTo>
                <a:cubicBezTo>
                  <a:pt x="1876521" y="6521810"/>
                  <a:pt x="1788378" y="6523022"/>
                  <a:pt x="1701155" y="6522387"/>
                </a:cubicBezTo>
                <a:lnTo>
                  <a:pt x="1589271" y="6518529"/>
                </a:lnTo>
                <a:lnTo>
                  <a:pt x="1539168" y="6519829"/>
                </a:lnTo>
                <a:cubicBezTo>
                  <a:pt x="1395291" y="6522782"/>
                  <a:pt x="1407110" y="6517174"/>
                  <a:pt x="1287620" y="6513630"/>
                </a:cubicBezTo>
                <a:cubicBezTo>
                  <a:pt x="1168131" y="6510087"/>
                  <a:pt x="1041230" y="6513238"/>
                  <a:pt x="932033" y="6514000"/>
                </a:cubicBezTo>
                <a:lnTo>
                  <a:pt x="918750" y="6513952"/>
                </a:lnTo>
                <a:lnTo>
                  <a:pt x="858917" y="6514806"/>
                </a:lnTo>
                <a:cubicBezTo>
                  <a:pt x="826932" y="6514879"/>
                  <a:pt x="792070" y="6514545"/>
                  <a:pt x="753341" y="6513630"/>
                </a:cubicBezTo>
                <a:cubicBezTo>
                  <a:pt x="443511" y="6506311"/>
                  <a:pt x="354936" y="6524642"/>
                  <a:pt x="17841" y="6513630"/>
                </a:cubicBezTo>
                <a:cubicBezTo>
                  <a:pt x="-956" y="6342673"/>
                  <a:pt x="-10467" y="6012653"/>
                  <a:pt x="17841" y="5799484"/>
                </a:cubicBezTo>
                <a:lnTo>
                  <a:pt x="19845" y="5756408"/>
                </a:lnTo>
                <a:lnTo>
                  <a:pt x="17841" y="5734561"/>
                </a:lnTo>
                <a:cubicBezTo>
                  <a:pt x="13149" y="5695472"/>
                  <a:pt x="12578" y="5648752"/>
                  <a:pt x="13918" y="5598323"/>
                </a:cubicBezTo>
                <a:lnTo>
                  <a:pt x="18180" y="5508699"/>
                </a:lnTo>
                <a:lnTo>
                  <a:pt x="16493" y="5477760"/>
                </a:lnTo>
                <a:cubicBezTo>
                  <a:pt x="8966" y="5369709"/>
                  <a:pt x="1889" y="5260695"/>
                  <a:pt x="17841" y="5150260"/>
                </a:cubicBezTo>
                <a:cubicBezTo>
                  <a:pt x="-3463" y="5038150"/>
                  <a:pt x="-2139" y="4857473"/>
                  <a:pt x="6850" y="4650409"/>
                </a:cubicBezTo>
                <a:lnTo>
                  <a:pt x="14633" y="4498670"/>
                </a:lnTo>
                <a:lnTo>
                  <a:pt x="14494" y="4495758"/>
                </a:lnTo>
                <a:cubicBezTo>
                  <a:pt x="12245" y="4421472"/>
                  <a:pt x="13025" y="4335511"/>
                  <a:pt x="14442" y="4243130"/>
                </a:cubicBezTo>
                <a:lnTo>
                  <a:pt x="16801" y="4091152"/>
                </a:lnTo>
                <a:lnTo>
                  <a:pt x="13537" y="4018512"/>
                </a:lnTo>
                <a:lnTo>
                  <a:pt x="17696" y="3920163"/>
                </a:lnTo>
                <a:lnTo>
                  <a:pt x="17841" y="3851812"/>
                </a:lnTo>
                <a:cubicBezTo>
                  <a:pt x="15571" y="3651484"/>
                  <a:pt x="26219" y="3546077"/>
                  <a:pt x="24551" y="3386181"/>
                </a:cubicBezTo>
                <a:lnTo>
                  <a:pt x="24397" y="3379573"/>
                </a:lnTo>
                <a:lnTo>
                  <a:pt x="22173" y="3327681"/>
                </a:lnTo>
                <a:cubicBezTo>
                  <a:pt x="20895" y="3304536"/>
                  <a:pt x="19446" y="3284181"/>
                  <a:pt x="17841" y="3267510"/>
                </a:cubicBezTo>
                <a:cubicBezTo>
                  <a:pt x="8213" y="3167488"/>
                  <a:pt x="-3113" y="2984082"/>
                  <a:pt x="3931" y="2799801"/>
                </a:cubicBezTo>
                <a:lnTo>
                  <a:pt x="4125" y="2797274"/>
                </a:lnTo>
                <a:lnTo>
                  <a:pt x="3717" y="2776150"/>
                </a:lnTo>
                <a:cubicBezTo>
                  <a:pt x="3237" y="2640023"/>
                  <a:pt x="7465" y="2516197"/>
                  <a:pt x="17841" y="2423520"/>
                </a:cubicBezTo>
                <a:cubicBezTo>
                  <a:pt x="20435" y="2400350"/>
                  <a:pt x="22069" y="2375698"/>
                  <a:pt x="22982" y="2349684"/>
                </a:cubicBezTo>
                <a:lnTo>
                  <a:pt x="23157" y="2331991"/>
                </a:lnTo>
                <a:lnTo>
                  <a:pt x="21648" y="2290240"/>
                </a:lnTo>
                <a:cubicBezTo>
                  <a:pt x="18695" y="2240502"/>
                  <a:pt x="15426" y="2193755"/>
                  <a:pt x="14054" y="2150784"/>
                </a:cubicBezTo>
                <a:lnTo>
                  <a:pt x="17291" y="2050968"/>
                </a:lnTo>
                <a:lnTo>
                  <a:pt x="12351" y="1872365"/>
                </a:lnTo>
                <a:cubicBezTo>
                  <a:pt x="11665" y="1799113"/>
                  <a:pt x="12859" y="1722821"/>
                  <a:pt x="17841" y="1644450"/>
                </a:cubicBezTo>
                <a:lnTo>
                  <a:pt x="21169" y="1569934"/>
                </a:lnTo>
                <a:lnTo>
                  <a:pt x="20488" y="1547698"/>
                </a:lnTo>
                <a:cubicBezTo>
                  <a:pt x="19568" y="1516527"/>
                  <a:pt x="18663" y="1483900"/>
                  <a:pt x="17841" y="1449683"/>
                </a:cubicBezTo>
                <a:cubicBezTo>
                  <a:pt x="11271" y="1175953"/>
                  <a:pt x="1415" y="1152151"/>
                  <a:pt x="17841" y="995226"/>
                </a:cubicBezTo>
                <a:lnTo>
                  <a:pt x="19885" y="968921"/>
                </a:lnTo>
                <a:lnTo>
                  <a:pt x="17841" y="930304"/>
                </a:lnTo>
                <a:cubicBezTo>
                  <a:pt x="7442" y="768208"/>
                  <a:pt x="7865" y="285783"/>
                  <a:pt x="17841" y="21390"/>
                </a:cubicBezTo>
                <a:cubicBezTo>
                  <a:pt x="147136" y="10433"/>
                  <a:pt x="296588" y="9602"/>
                  <a:pt x="440468" y="11925"/>
                </a:cubicBezTo>
                <a:lnTo>
                  <a:pt x="473966" y="12726"/>
                </a:lnTo>
                <a:lnTo>
                  <a:pt x="478805" y="12539"/>
                </a:lnTo>
                <a:lnTo>
                  <a:pt x="484496" y="12977"/>
                </a:lnTo>
                <a:lnTo>
                  <a:pt x="648894" y="16905"/>
                </a:lnTo>
                <a:cubicBezTo>
                  <a:pt x="714833" y="18773"/>
                  <a:pt x="776163" y="20559"/>
                  <a:pt x="829667" y="21390"/>
                </a:cubicBezTo>
                <a:lnTo>
                  <a:pt x="916694" y="22693"/>
                </a:lnTo>
                <a:lnTo>
                  <a:pt x="933747" y="21390"/>
                </a:lnTo>
                <a:cubicBezTo>
                  <a:pt x="1086511" y="12604"/>
                  <a:pt x="1591110" y="15003"/>
                  <a:pt x="1863531" y="21390"/>
                </a:cubicBezTo>
                <a:lnTo>
                  <a:pt x="1920387" y="22646"/>
                </a:lnTo>
                <a:lnTo>
                  <a:pt x="2054705" y="24358"/>
                </a:lnTo>
                <a:cubicBezTo>
                  <a:pt x="2107717" y="24456"/>
                  <a:pt x="2161143" y="23719"/>
                  <a:pt x="2217404" y="21390"/>
                </a:cubicBezTo>
                <a:cubicBezTo>
                  <a:pt x="2442445" y="12073"/>
                  <a:pt x="2732199" y="18194"/>
                  <a:pt x="2911273" y="21390"/>
                </a:cubicBezTo>
                <a:lnTo>
                  <a:pt x="3023675" y="20799"/>
                </a:lnTo>
                <a:lnTo>
                  <a:pt x="3093869" y="15816"/>
                </a:lnTo>
                <a:cubicBezTo>
                  <a:pt x="3182922" y="11551"/>
                  <a:pt x="3301373" y="10993"/>
                  <a:pt x="3429365" y="12165"/>
                </a:cubicBezTo>
                <a:lnTo>
                  <a:pt x="3575555" y="14425"/>
                </a:lnTo>
                <a:lnTo>
                  <a:pt x="3605772" y="13210"/>
                </a:lnTo>
                <a:cubicBezTo>
                  <a:pt x="3774503" y="6974"/>
                  <a:pt x="3960371" y="3465"/>
                  <a:pt x="4063093" y="21390"/>
                </a:cubicBezTo>
                <a:lnTo>
                  <a:pt x="4088792" y="24677"/>
                </a:lnTo>
                <a:lnTo>
                  <a:pt x="4129769" y="25744"/>
                </a:lnTo>
                <a:cubicBezTo>
                  <a:pt x="4269845" y="29597"/>
                  <a:pt x="4297423" y="30995"/>
                  <a:pt x="4403088" y="21390"/>
                </a:cubicBezTo>
                <a:cubicBezTo>
                  <a:pt x="4473592" y="10814"/>
                  <a:pt x="4858406" y="-6032"/>
                  <a:pt x="5096956" y="21390"/>
                </a:cubicBezTo>
                <a:lnTo>
                  <a:pt x="5251798" y="27914"/>
                </a:lnTo>
                <a:lnTo>
                  <a:pt x="5332872" y="21390"/>
                </a:lnTo>
                <a:cubicBezTo>
                  <a:pt x="5422885" y="11295"/>
                  <a:pt x="5502187" y="8863"/>
                  <a:pt x="5576462" y="10240"/>
                </a:cubicBezTo>
                <a:lnTo>
                  <a:pt x="5700011" y="17015"/>
                </a:lnTo>
                <a:lnTo>
                  <a:pt x="5761151" y="15143"/>
                </a:lnTo>
                <a:cubicBezTo>
                  <a:pt x="5846776" y="14123"/>
                  <a:pt x="5935566" y="15403"/>
                  <a:pt x="6026740" y="21390"/>
                </a:cubicBezTo>
                <a:lnTo>
                  <a:pt x="6161088" y="29209"/>
                </a:lnTo>
                <a:lnTo>
                  <a:pt x="6262655" y="21390"/>
                </a:lnTo>
                <a:cubicBezTo>
                  <a:pt x="6405549" y="5694"/>
                  <a:pt x="6517747" y="175"/>
                  <a:pt x="6610089" y="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87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8C8E270A-1AF9-4210-9B6F-C612E93B1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D507EA3A-97EB-4AB4-BF93-AEB56DCF3FDA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“</a:t>
            </a:r>
            <a:r>
              <a:rPr lang="pt-BR" b="0" i="1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Eu Sou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”, vejamos: Eu Sou o Pão da Vida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2"/>
              </a:rPr>
              <a:t>Jo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2"/>
              </a:rPr>
              <a:t> 6:35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);</a:t>
            </a:r>
            <a:br>
              <a:rPr lang="pt-BR" dirty="0"/>
            </a:b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Eu Sou a luz do mundo (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Jo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 8.12),</a:t>
            </a:r>
            <a:br>
              <a:rPr lang="pt-BR" dirty="0"/>
            </a:b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Eu Sou a porta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3"/>
              </a:rPr>
              <a:t>Jo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3"/>
              </a:rPr>
              <a:t> 10:7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),</a:t>
            </a:r>
            <a:br>
              <a:rPr lang="pt-BR" dirty="0"/>
            </a:b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Eu Sou o bom pastor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4"/>
              </a:rPr>
              <a:t>Jo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4"/>
              </a:rPr>
              <a:t> 10:11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);</a:t>
            </a:r>
            <a:br>
              <a:rPr lang="pt-BR" dirty="0"/>
            </a:b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Eu Sou a ressurreição e a vida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5"/>
              </a:rPr>
              <a:t>Jo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5"/>
              </a:rPr>
              <a:t> 11:25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);</a:t>
            </a:r>
            <a:br>
              <a:rPr lang="pt-BR" dirty="0"/>
            </a:b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Eu Sou o caminho, a Verdade e a Vida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6"/>
              </a:rPr>
              <a:t>Jo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6"/>
              </a:rPr>
              <a:t> 14:6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</a:t>
            </a:r>
            <a:br>
              <a:rPr lang="pt-BR" dirty="0"/>
            </a:b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e Eu Sou a Videira Verdadeira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7"/>
              </a:rPr>
              <a:t>Jo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7"/>
              </a:rPr>
              <a:t> 15:1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7790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56D6A5-6EA2-4EF6-B097-6395FA8B2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CONCLUSÃO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5BF302-DFF9-4767-A446-EA468BC9C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Os Evangelhos revelam o grande amor de Deus para com o mundo, ao enviar seu único Filho para resgatar a humanidade perdida, por isso, não existe Evangelho sem Jesus e nem cristianismo sem cruz.</a:t>
            </a:r>
            <a:endParaRPr lang="pt-BR" dirty="0"/>
          </a:p>
        </p:txBody>
      </p:sp>
      <p:pic>
        <p:nvPicPr>
          <p:cNvPr id="5" name="Imagem 4" descr="&quot;Fim&quot; digitado em uma máquina de escrever">
            <a:extLst>
              <a:ext uri="{FF2B5EF4-FFF2-40B4-BE49-F238E27FC236}">
                <a16:creationId xmlns:a16="http://schemas.microsoft.com/office/drawing/2014/main" id="{47D42063-DE69-4F59-881A-4F7A27E24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846" y="3429000"/>
            <a:ext cx="4833042" cy="321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24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55A9ED-516A-493B-83D9-7AC20F740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O SENTIDO DO EVAGELHO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2F705BA-49A7-4469-A217-F61D67DF6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5892799" cy="4251960"/>
          </a:xfrm>
        </p:spPr>
        <p:txBody>
          <a:bodyPr>
            <a:normAutofit lnSpcReduction="10000"/>
          </a:bodyPr>
          <a:lstStyle/>
          <a:p>
            <a:r>
              <a:rPr lang="pt-BR" sz="3200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Os Evangelhos revelam o grande amor de Deus para com o mundo, ao enviar seu único Filho para resgatar a humanidade perdida, por isso, não existe Evangelho sem Jesus e nem cristianismo sem cruz.</a:t>
            </a:r>
            <a:endParaRPr lang="pt-BR" sz="3200" dirty="0"/>
          </a:p>
        </p:txBody>
      </p:sp>
      <p:pic>
        <p:nvPicPr>
          <p:cNvPr id="7" name="Imagem 6" descr="Uma imagem contendo segurando, mão, homem, mesa&#10;&#10;Descrição gerada automaticamente">
            <a:extLst>
              <a:ext uri="{FF2B5EF4-FFF2-40B4-BE49-F238E27FC236}">
                <a16:creationId xmlns:a16="http://schemas.microsoft.com/office/drawing/2014/main" id="{F9AB55B0-BA48-4EBA-833E-5B060BA53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499" y="3429000"/>
            <a:ext cx="4886325" cy="2989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222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8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442" y="511495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05" y="2194376"/>
            <a:ext cx="4400800" cy="431990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Uma imagem contendo chapéu, azul&#10;&#10;Descrição gerada automaticamente">
            <a:extLst>
              <a:ext uri="{FF2B5EF4-FFF2-40B4-BE49-F238E27FC236}">
                <a16:creationId xmlns:a16="http://schemas.microsoft.com/office/drawing/2014/main" id="{44948E2E-8CF8-4250-8652-0C3C0631CD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7" y="903481"/>
            <a:ext cx="953037" cy="119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5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Descrição gerada automaticamente">
            <a:extLst>
              <a:ext uri="{FF2B5EF4-FFF2-40B4-BE49-F238E27FC236}">
                <a16:creationId xmlns:a16="http://schemas.microsoft.com/office/drawing/2014/main" id="{C7A36417-C583-493C-93AB-78D0FB77C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6CAEAA1-42FC-4E51-82AA-56305656C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42" y="1295711"/>
            <a:ext cx="3895339" cy="219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1288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921A2-8643-4219-AFE2-5DB656DE0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488"/>
            <a:ext cx="5685263" cy="43638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Referencias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bibliográficas</a:t>
            </a:r>
            <a:endParaRPr lang="en-US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305BCA3-5917-4D5C-AFBD-EEA47FF51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575" y="5032893"/>
            <a:ext cx="7214838" cy="2743201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000" dirty="0">
              <a:hlinkClick r:id="" action="ppaction://noaction"/>
            </a:endParaRPr>
          </a:p>
          <a:p>
            <a:r>
              <a:rPr lang="en-US" sz="2000" dirty="0">
                <a:hlinkClick r:id="rId2"/>
              </a:rPr>
              <a:t>http://www.adveracruzfranca.com.br/estudos.php?id=132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28E2678-A873-4737-A7EA-AC6639C7F9EB}"/>
              </a:ext>
            </a:extLst>
          </p:cNvPr>
          <p:cNvSpPr txBox="1"/>
          <p:nvPr/>
        </p:nvSpPr>
        <p:spPr>
          <a:xfrm>
            <a:off x="8451604" y="1412489"/>
            <a:ext cx="3197701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Revista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Conectar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jovens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Editora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Betel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domincal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1º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trimestre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2021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3BA32D8-CC17-456C-B02E-3A2B0DFEF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083" y="5148169"/>
            <a:ext cx="1427239" cy="1256325"/>
          </a:xfrm>
          <a:prstGeom prst="rect">
            <a:avLst/>
          </a:prstGeom>
        </p:spPr>
      </p:pic>
      <p:pic>
        <p:nvPicPr>
          <p:cNvPr id="10" name="Imagem 9" descr="Uma imagem contendo chapéu, azul&#10;&#10;Descrição gerada automaticamente">
            <a:extLst>
              <a:ext uri="{FF2B5EF4-FFF2-40B4-BE49-F238E27FC236}">
                <a16:creationId xmlns:a16="http://schemas.microsoft.com/office/drawing/2014/main" id="{5DE844DA-0711-4D06-920D-E1DDCA7FA7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0" y="3699802"/>
            <a:ext cx="2412065" cy="301508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D2B9C569-026A-403D-A695-BC43EF14E530}"/>
              </a:ext>
            </a:extLst>
          </p:cNvPr>
          <p:cNvSpPr txBox="1"/>
          <p:nvPr/>
        </p:nvSpPr>
        <p:spPr>
          <a:xfrm>
            <a:off x="3019193" y="3009037"/>
            <a:ext cx="61275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Crédito///Revista Betel Conectar+</a:t>
            </a:r>
          </a:p>
          <a:p>
            <a:r>
              <a:rPr lang="pt-BR" dirty="0"/>
              <a:t>Comentarista: César Pereira Roza de Melo</a:t>
            </a:r>
          </a:p>
          <a:p>
            <a:r>
              <a:rPr lang="pt-BR" dirty="0"/>
              <a:t>1 Trimestre de 2021, ano 06 - Nº 16</a:t>
            </a:r>
          </a:p>
        </p:txBody>
      </p:sp>
    </p:spTree>
    <p:extLst>
      <p:ext uri="{BB962C8B-B14F-4D97-AF65-F5344CB8AC3E}">
        <p14:creationId xmlns:p14="http://schemas.microsoft.com/office/powerpoint/2010/main" val="292956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183A029-912C-4B5A-B794-03F14BDD0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238539"/>
            <a:ext cx="11018520" cy="1434415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5000"/>
              <a:t>Lição 01 - O mistério dos Evangelhos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072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E76F51"/>
          </a:solidFill>
          <a:ln w="38100" cap="rnd">
            <a:solidFill>
              <a:srgbClr val="E76F5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06A3250-5DF3-4E60-A086-592000941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pt-BR" b="1" i="0" dirty="0">
                <a:effectLst/>
                <a:latin typeface="Open Sans" panose="020B0806030504020204" pitchFamily="34" charset="0"/>
              </a:rPr>
              <a:t>Revista Escola Dominical Betel Jovens Conectar+</a:t>
            </a:r>
          </a:p>
          <a:p>
            <a:r>
              <a:rPr lang="pt-BR" b="1" i="0" dirty="0">
                <a:effectLst/>
                <a:latin typeface="Open Sans" panose="020B0806030504020204" pitchFamily="34" charset="0"/>
              </a:rPr>
              <a:t>Comentarista:</a:t>
            </a:r>
            <a:r>
              <a:rPr lang="pt-BR" b="0" i="0" dirty="0">
                <a:effectLst/>
                <a:latin typeface="Open Sans" panose="020B0806030504020204" pitchFamily="34" charset="0"/>
              </a:rPr>
              <a:t> </a:t>
            </a:r>
            <a:r>
              <a:rPr lang="pt-BR" b="0" i="0" u="none" strike="noStrike" dirty="0">
                <a:effectLst/>
                <a:latin typeface="Open Sans" panose="020B0806030504020204" pitchFamily="34" charset="0"/>
                <a:hlinkClick r:id="rId2" tooltip="Comentarista César Pereira Roza de Melo"/>
              </a:rPr>
              <a:t>César Pereira Roza de Melo</a:t>
            </a:r>
            <a:br>
              <a:rPr lang="pt-BR" dirty="0"/>
            </a:br>
            <a:r>
              <a:rPr lang="pt-BR" b="1" i="0" dirty="0">
                <a:effectLst/>
                <a:latin typeface="Open Sans" panose="020B0806030504020204" pitchFamily="34" charset="0"/>
              </a:rPr>
              <a:t>Data: </a:t>
            </a:r>
            <a:r>
              <a:rPr lang="pt-BR" b="0" i="0" dirty="0">
                <a:effectLst/>
                <a:latin typeface="Open Sans" panose="020B0806030504020204" pitchFamily="34" charset="0"/>
              </a:rPr>
              <a:t>04 de abril de 2021</a:t>
            </a:r>
            <a:br>
              <a:rPr lang="pt-BR" dirty="0"/>
            </a:br>
            <a:br>
              <a:rPr lang="pt-BR" dirty="0"/>
            </a:br>
            <a:r>
              <a:rPr lang="pt-BR" b="1" i="0" dirty="0">
                <a:effectLst/>
                <a:latin typeface="Open Sans" panose="020B0806030504020204" pitchFamily="34" charset="0"/>
              </a:rPr>
              <a:t>Texto de Referência</a:t>
            </a:r>
            <a:br>
              <a:rPr lang="pt-BR" dirty="0"/>
            </a:br>
            <a:r>
              <a:rPr lang="pt-BR" b="0" i="0" dirty="0">
                <a:effectLst/>
                <a:latin typeface="Open Sans" panose="020B0806030504020204" pitchFamily="34" charset="0"/>
              </a:rPr>
              <a:t>Lucas 24:44-49</a:t>
            </a:r>
            <a:endParaRPr lang="pt-BR" dirty="0"/>
          </a:p>
        </p:txBody>
      </p:sp>
      <p:pic>
        <p:nvPicPr>
          <p:cNvPr id="5" name="Imagem 4" descr="Empresário com polegares pra cima">
            <a:extLst>
              <a:ext uri="{FF2B5EF4-FFF2-40B4-BE49-F238E27FC236}">
                <a16:creationId xmlns:a16="http://schemas.microsoft.com/office/drawing/2014/main" id="{1C01220B-8868-4E22-A736-92DE3A44A7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" b="62737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5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C832AF6-6A73-45E6-9904-F4BCE6003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419540" cy="5431536"/>
          </a:xfrm>
        </p:spPr>
        <p:txBody>
          <a:bodyPr>
            <a:normAutofit/>
          </a:bodyPr>
          <a:lstStyle/>
          <a:p>
            <a:r>
              <a:rPr lang="pt-BR" sz="6000"/>
              <a:t>Pré Textual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39411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41275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1D21F28-2429-4DCD-9255-3B32F1A90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8595" y="552091"/>
            <a:ext cx="6052158" cy="543153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1800" b="1" i="0">
                <a:effectLst/>
                <a:latin typeface="Open Sans" panose="020B0806030504020204" pitchFamily="34" charset="0"/>
              </a:rPr>
              <a:t> Versículo do dia</a:t>
            </a:r>
          </a:p>
          <a:p>
            <a:pPr>
              <a:lnSpc>
                <a:spcPct val="100000"/>
              </a:lnSpc>
            </a:pPr>
            <a:r>
              <a:rPr lang="pt-BR" sz="1800" b="0" i="0">
                <a:effectLst/>
                <a:latin typeface="Open Sans" panose="020B0806030504020204" pitchFamily="34" charset="0"/>
              </a:rPr>
              <a:t>“Porque a Palavra da Cruz é loucura para os que perecem; mas para nós, que somos salvos, é o poder de Deus”. </a:t>
            </a:r>
            <a:r>
              <a:rPr lang="pt-BR" sz="1800" b="1" i="0">
                <a:effectLst/>
                <a:latin typeface="Open Sans" panose="020B0806030504020204" pitchFamily="34" charset="0"/>
              </a:rPr>
              <a:t>(</a:t>
            </a:r>
            <a:r>
              <a:rPr lang="pt-BR" sz="1800" b="1" i="0" u="none" strike="noStrike">
                <a:effectLst/>
                <a:latin typeface="Open Sans" panose="020B0806030504020204" pitchFamily="34" charset="0"/>
                <a:hlinkClick r:id="rId2"/>
              </a:rPr>
              <a:t>1 Co 1:18</a:t>
            </a:r>
            <a:r>
              <a:rPr lang="pt-BR" sz="1800" b="1" i="0">
                <a:effectLst/>
                <a:latin typeface="Open Sans" panose="020B0806030504020204" pitchFamily="34" charset="0"/>
              </a:rPr>
              <a:t>)</a:t>
            </a:r>
            <a:endParaRPr lang="pt-BR" sz="1800" b="0" i="0">
              <a:effectLst/>
              <a:latin typeface="Open Sans" panose="020B0806030504020204" pitchFamily="34" charset="0"/>
            </a:endParaRPr>
          </a:p>
          <a:p>
            <a:pPr>
              <a:lnSpc>
                <a:spcPct val="100000"/>
              </a:lnSpc>
            </a:pPr>
            <a:br>
              <a:rPr lang="pt-BR" sz="1800"/>
            </a:br>
            <a:br>
              <a:rPr lang="pt-BR" sz="1800"/>
            </a:br>
            <a:r>
              <a:rPr lang="pt-BR" sz="1800" b="1" i="0">
                <a:effectLst/>
                <a:latin typeface="Open Sans" panose="020B0806030504020204" pitchFamily="34" charset="0"/>
              </a:rPr>
              <a:t>👍 Verdade aplicada</a:t>
            </a:r>
          </a:p>
          <a:p>
            <a:pPr>
              <a:lnSpc>
                <a:spcPct val="100000"/>
              </a:lnSpc>
            </a:pPr>
            <a:r>
              <a:rPr lang="pt-BR" sz="1800" b="0" i="0">
                <a:effectLst/>
                <a:latin typeface="Open Sans" panose="020B0806030504020204" pitchFamily="34" charset="0"/>
              </a:rPr>
              <a:t>O Evangelho revela o grande amor de Deus para com a humanidade.</a:t>
            </a:r>
          </a:p>
          <a:p>
            <a:pPr>
              <a:lnSpc>
                <a:spcPct val="100000"/>
              </a:lnSpc>
            </a:pPr>
            <a:br>
              <a:rPr lang="pt-BR" sz="1800"/>
            </a:br>
            <a:br>
              <a:rPr lang="pt-BR" sz="1800"/>
            </a:br>
            <a:r>
              <a:rPr lang="pt-BR" sz="1800" b="1" i="0">
                <a:effectLst/>
                <a:latin typeface="Open Sans" panose="020B0806030504020204" pitchFamily="34" charset="0"/>
              </a:rPr>
              <a:t>🎯 Objetivos da lição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1800" b="0" i="0" u="none" strike="noStrike">
                <a:effectLst/>
                <a:latin typeface="Open Sans" panose="020B0806030504020204" pitchFamily="34" charset="0"/>
              </a:rPr>
              <a:t>Conceituar a palavra Evangelho;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1800" b="0" i="0" u="none" strike="noStrike">
                <a:effectLst/>
                <a:latin typeface="Open Sans" panose="020B0806030504020204" pitchFamily="34" charset="0"/>
              </a:rPr>
              <a:t>Mostrar os quatro Evangelhos;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1800" b="0" i="0" u="none" strike="noStrike">
                <a:effectLst/>
                <a:latin typeface="Open Sans" panose="020B0806030504020204" pitchFamily="34" charset="0"/>
              </a:rPr>
              <a:t>Evidenciar as características dos sinópticos.</a:t>
            </a:r>
          </a:p>
          <a:p>
            <a:pPr>
              <a:lnSpc>
                <a:spcPct val="100000"/>
              </a:lnSpc>
            </a:pPr>
            <a:endParaRPr lang="pt-BR" sz="1800"/>
          </a:p>
        </p:txBody>
      </p:sp>
    </p:spTree>
    <p:extLst>
      <p:ext uri="{BB962C8B-B14F-4D97-AF65-F5344CB8AC3E}">
        <p14:creationId xmlns:p14="http://schemas.microsoft.com/office/powerpoint/2010/main" val="159361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72DE4C0-EE12-4CAC-98CF-A89349319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9CF03F-5E6E-4B23-89A5-81548BA4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rgbClr val="C18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2CD8918-96B9-4AF1-B838-7BEC3112E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600" y="329184"/>
            <a:ext cx="7480300" cy="1783080"/>
          </a:xfrm>
        </p:spPr>
        <p:txBody>
          <a:bodyPr anchor="b">
            <a:noAutofit/>
          </a:bodyPr>
          <a:lstStyle/>
          <a:p>
            <a:r>
              <a:rPr lang="pt-BR" sz="6000" dirty="0"/>
              <a:t>📘 LEITURA DIÁRIA</a:t>
            </a: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0E7BF9-B21C-4319-A722-31EB6FB2C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400" dirty="0"/>
              <a:t>Segunda	</a:t>
            </a:r>
            <a:r>
              <a:rPr lang="pt-BR" sz="2400" dirty="0" err="1"/>
              <a:t>Rm</a:t>
            </a:r>
            <a:r>
              <a:rPr lang="pt-BR" sz="2400" dirty="0"/>
              <a:t> 1:16 - O Evangelho é o poder de Deus.</a:t>
            </a:r>
          </a:p>
          <a:p>
            <a:pPr>
              <a:lnSpc>
                <a:spcPct val="100000"/>
              </a:lnSpc>
            </a:pPr>
            <a:r>
              <a:rPr lang="pt-BR" sz="2400" dirty="0"/>
              <a:t>Terça	1 Co 1:17 - O Evangelho não consiste em palavras humanas.</a:t>
            </a:r>
          </a:p>
          <a:p>
            <a:pPr>
              <a:lnSpc>
                <a:spcPct val="100000"/>
              </a:lnSpc>
            </a:pPr>
            <a:r>
              <a:rPr lang="pt-BR" sz="2400" dirty="0"/>
              <a:t>Quarta	2 Co 4:4 - O deus deste século cega os incrédulos quanto ao Evangelho.</a:t>
            </a:r>
          </a:p>
          <a:p>
            <a:pPr>
              <a:lnSpc>
                <a:spcPct val="100000"/>
              </a:lnSpc>
            </a:pPr>
            <a:r>
              <a:rPr lang="pt-BR" sz="2400" dirty="0"/>
              <a:t>Quinta	Mc 8:34-35 - O Evangelho exige renúncia.</a:t>
            </a:r>
          </a:p>
          <a:p>
            <a:pPr>
              <a:lnSpc>
                <a:spcPct val="100000"/>
              </a:lnSpc>
            </a:pPr>
            <a:r>
              <a:rPr lang="pt-BR" sz="2400" dirty="0"/>
              <a:t>Sexta	Mt 28:18-20 - A missão da igreja em pregar o Evangelho.</a:t>
            </a:r>
          </a:p>
          <a:p>
            <a:pPr>
              <a:lnSpc>
                <a:spcPct val="100000"/>
              </a:lnSpc>
            </a:pPr>
            <a:r>
              <a:rPr lang="pt-BR" sz="2400" dirty="0"/>
              <a:t>Sábado	</a:t>
            </a:r>
            <a:r>
              <a:rPr lang="pt-BR" sz="2400" dirty="0" err="1"/>
              <a:t>Lc</a:t>
            </a:r>
            <a:r>
              <a:rPr lang="pt-BR" sz="2400" dirty="0"/>
              <a:t> 9:6 - Os discípulos pregavam o Evangelho.</a:t>
            </a:r>
          </a:p>
        </p:txBody>
      </p:sp>
      <p:pic>
        <p:nvPicPr>
          <p:cNvPr id="7" name="Imagem 6" descr="Mulher em uma cadeira de rodas aplaudindo as duas mãos">
            <a:extLst>
              <a:ext uri="{FF2B5EF4-FFF2-40B4-BE49-F238E27FC236}">
                <a16:creationId xmlns:a16="http://schemas.microsoft.com/office/drawing/2014/main" id="{5F2DADE3-20B1-4D2B-BA11-86F1AC9176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0059"/>
          <a:stretch/>
        </p:blipFill>
        <p:spPr>
          <a:xfrm>
            <a:off x="20" y="10"/>
            <a:ext cx="4053550" cy="6857989"/>
          </a:xfrm>
          <a:custGeom>
            <a:avLst/>
            <a:gdLst/>
            <a:ahLst/>
            <a:cxnLst/>
            <a:rect l="l" t="t" r="r" b="b"/>
            <a:pathLst>
              <a:path w="4053570" h="6857999">
                <a:moveTo>
                  <a:pt x="0" y="0"/>
                </a:moveTo>
                <a:lnTo>
                  <a:pt x="4022851" y="0"/>
                </a:lnTo>
                <a:lnTo>
                  <a:pt x="4023684" y="7069"/>
                </a:lnTo>
                <a:cubicBezTo>
                  <a:pt x="4038634" y="90834"/>
                  <a:pt x="4036100" y="175741"/>
                  <a:pt x="4040154" y="260014"/>
                </a:cubicBezTo>
                <a:cubicBezTo>
                  <a:pt x="4044969" y="363071"/>
                  <a:pt x="4038888" y="466508"/>
                  <a:pt x="4036607" y="569818"/>
                </a:cubicBezTo>
                <a:cubicBezTo>
                  <a:pt x="4034833" y="657771"/>
                  <a:pt x="4026091" y="745598"/>
                  <a:pt x="4028752" y="833678"/>
                </a:cubicBezTo>
                <a:cubicBezTo>
                  <a:pt x="4028942" y="836724"/>
                  <a:pt x="4028942" y="839770"/>
                  <a:pt x="4028752" y="842816"/>
                </a:cubicBezTo>
                <a:cubicBezTo>
                  <a:pt x="4020643" y="939653"/>
                  <a:pt x="4020643" y="1036998"/>
                  <a:pt x="4028752" y="1133836"/>
                </a:cubicBezTo>
                <a:cubicBezTo>
                  <a:pt x="4031324" y="1174144"/>
                  <a:pt x="4030602" y="1214593"/>
                  <a:pt x="4026598" y="1254787"/>
                </a:cubicBezTo>
                <a:cubicBezTo>
                  <a:pt x="4022797" y="1305935"/>
                  <a:pt x="4010634" y="1357844"/>
                  <a:pt x="4019376" y="1408610"/>
                </a:cubicBezTo>
                <a:cubicBezTo>
                  <a:pt x="4025065" y="1450430"/>
                  <a:pt x="4028194" y="1492566"/>
                  <a:pt x="4028752" y="1534766"/>
                </a:cubicBezTo>
                <a:cubicBezTo>
                  <a:pt x="4033186" y="1629192"/>
                  <a:pt x="4029005" y="1724125"/>
                  <a:pt x="4027358" y="1818805"/>
                </a:cubicBezTo>
                <a:cubicBezTo>
                  <a:pt x="4025584" y="1929096"/>
                  <a:pt x="4028372" y="2039387"/>
                  <a:pt x="4019503" y="2149804"/>
                </a:cubicBezTo>
                <a:cubicBezTo>
                  <a:pt x="4014625" y="2239001"/>
                  <a:pt x="4014625" y="2328401"/>
                  <a:pt x="4019503" y="2417598"/>
                </a:cubicBezTo>
                <a:cubicBezTo>
                  <a:pt x="4021910" y="2499333"/>
                  <a:pt x="4034200" y="2580306"/>
                  <a:pt x="4032173" y="2662929"/>
                </a:cubicBezTo>
                <a:cubicBezTo>
                  <a:pt x="4029765" y="2759258"/>
                  <a:pt x="4018363" y="2855334"/>
                  <a:pt x="4021910" y="2951918"/>
                </a:cubicBezTo>
                <a:cubicBezTo>
                  <a:pt x="4023557" y="2997989"/>
                  <a:pt x="4023684" y="3044060"/>
                  <a:pt x="4024571" y="3090130"/>
                </a:cubicBezTo>
                <a:cubicBezTo>
                  <a:pt x="4025711" y="3145593"/>
                  <a:pt x="4035720" y="3200928"/>
                  <a:pt x="4030145" y="3256264"/>
                </a:cubicBezTo>
                <a:cubicBezTo>
                  <a:pt x="4020897" y="3348533"/>
                  <a:pt x="3996951" y="3439278"/>
                  <a:pt x="4011901" y="3533831"/>
                </a:cubicBezTo>
                <a:cubicBezTo>
                  <a:pt x="4020136" y="3585867"/>
                  <a:pt x="4029385" y="3638030"/>
                  <a:pt x="4034200" y="3690573"/>
                </a:cubicBezTo>
                <a:cubicBezTo>
                  <a:pt x="4038381" y="3737532"/>
                  <a:pt x="4048896" y="3785253"/>
                  <a:pt x="4040914" y="3831958"/>
                </a:cubicBezTo>
                <a:cubicBezTo>
                  <a:pt x="4034073" y="3871937"/>
                  <a:pt x="4037620" y="3911916"/>
                  <a:pt x="4032299" y="3951895"/>
                </a:cubicBezTo>
                <a:cubicBezTo>
                  <a:pt x="4025331" y="4004311"/>
                  <a:pt x="4021657" y="4057616"/>
                  <a:pt x="4016336" y="4110414"/>
                </a:cubicBezTo>
                <a:cubicBezTo>
                  <a:pt x="4011648" y="4158261"/>
                  <a:pt x="4007974" y="4205982"/>
                  <a:pt x="4020643" y="4250911"/>
                </a:cubicBezTo>
                <a:cubicBezTo>
                  <a:pt x="4051684" y="4363994"/>
                  <a:pt x="4034707" y="4476442"/>
                  <a:pt x="4023051" y="4588763"/>
                </a:cubicBezTo>
                <a:cubicBezTo>
                  <a:pt x="4017349" y="4643337"/>
                  <a:pt x="4008987" y="4701084"/>
                  <a:pt x="4021657" y="4751090"/>
                </a:cubicBezTo>
                <a:cubicBezTo>
                  <a:pt x="4044969" y="4839804"/>
                  <a:pt x="4026725" y="4924077"/>
                  <a:pt x="4016589" y="5009238"/>
                </a:cubicBezTo>
                <a:cubicBezTo>
                  <a:pt x="4004363" y="5092546"/>
                  <a:pt x="4006124" y="5177301"/>
                  <a:pt x="4021784" y="5260026"/>
                </a:cubicBezTo>
                <a:cubicBezTo>
                  <a:pt x="4034200" y="5318407"/>
                  <a:pt x="4034200" y="5377804"/>
                  <a:pt x="4035720" y="5436566"/>
                </a:cubicBezTo>
                <a:cubicBezTo>
                  <a:pt x="4036607" y="5473373"/>
                  <a:pt x="4023051" y="5510813"/>
                  <a:pt x="4014055" y="5547492"/>
                </a:cubicBezTo>
                <a:cubicBezTo>
                  <a:pt x="3997965" y="5613743"/>
                  <a:pt x="3992137" y="5681008"/>
                  <a:pt x="4014055" y="5745609"/>
                </a:cubicBezTo>
                <a:cubicBezTo>
                  <a:pt x="4044589" y="5835085"/>
                  <a:pt x="4062073" y="5924561"/>
                  <a:pt x="4049403" y="6019242"/>
                </a:cubicBezTo>
                <a:cubicBezTo>
                  <a:pt x="4042055" y="6077623"/>
                  <a:pt x="4040408" y="6137274"/>
                  <a:pt x="4029385" y="6194894"/>
                </a:cubicBezTo>
                <a:cubicBezTo>
                  <a:pt x="4011268" y="6290463"/>
                  <a:pt x="4017729" y="6385396"/>
                  <a:pt x="4032173" y="6479568"/>
                </a:cubicBezTo>
                <a:cubicBezTo>
                  <a:pt x="4042321" y="6558257"/>
                  <a:pt x="4043423" y="6637846"/>
                  <a:pt x="4035467" y="6716775"/>
                </a:cubicBezTo>
                <a:lnTo>
                  <a:pt x="4025707" y="6857999"/>
                </a:lnTo>
                <a:lnTo>
                  <a:pt x="0" y="68579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41235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D2A5BC-D0F1-4AB5-92A6-61F27CDA9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C33D4CF-EDD0-4B17-A199-9E092CF6D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2604516"/>
          </a:xfrm>
        </p:spPr>
        <p:txBody>
          <a:bodyPr/>
          <a:lstStyle/>
          <a:p>
            <a:pPr algn="just"/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O Evangelho consiste na vida, ministério e obra de nosso Senhor Jesus, por isso é importante estudar e entender as revelações de Deus para o homem. Embora os Evangelhos tenham sido escritos por autores diferentes, a fonte é uma só: O Espírito Santo de Deus.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E7FEDC8-61C8-4C90-80F9-6143EFE22290}"/>
              </a:ext>
            </a:extLst>
          </p:cNvPr>
          <p:cNvSpPr txBox="1"/>
          <p:nvPr/>
        </p:nvSpPr>
        <p:spPr>
          <a:xfrm>
            <a:off x="2511627" y="4772594"/>
            <a:ext cx="6096000" cy="1488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806030504020204" pitchFamily="34" charset="0"/>
                <a:ea typeface="+mn-ea"/>
                <a:cs typeface="+mn-cs"/>
              </a:rPr>
              <a:t>🔑 #pontochave</a:t>
            </a:r>
            <a:b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</a:b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806030504020204" pitchFamily="34" charset="0"/>
                <a:ea typeface="+mn-ea"/>
                <a:cs typeface="+mn-cs"/>
              </a:rPr>
              <a:t>Cristo é a mensagem central dos Evangelhos.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Modelo 3D 8" descr="Cantor-pastor com jaqueta azul">
                <a:extLst>
                  <a:ext uri="{FF2B5EF4-FFF2-40B4-BE49-F238E27FC236}">
                    <a16:creationId xmlns:a16="http://schemas.microsoft.com/office/drawing/2014/main" id="{049C63D6-6588-44B3-95A4-EAAE415F80C5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0281053" y="2799592"/>
              <a:ext cx="1576784" cy="394600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576784" cy="3946004"/>
                    </a:xfrm>
                    <a:prstGeom prst="rect">
                      <a:avLst/>
                    </a:prstGeom>
                  </am3d:spPr>
                  <am3d:camera>
                    <am3d:pos x="0" y="0" z="5303895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809538" d="1000000"/>
                    <am3d:preTrans dx="-124000" dy="-18000000" dz="12701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30732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Modelo 3D 8" descr="Cantor-pastor com jaqueta azul">
                <a:extLst>
                  <a:ext uri="{FF2B5EF4-FFF2-40B4-BE49-F238E27FC236}">
                    <a16:creationId xmlns:a16="http://schemas.microsoft.com/office/drawing/2014/main" id="{049C63D6-6588-44B3-95A4-EAAE415F80C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81053" y="2799592"/>
                <a:ext cx="1576784" cy="394600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20679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A4C6FE-81AE-4163-86ED-2806E0E34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3700"/>
              <a:t>1 - O QUE SIGNIFICA EVANGELHO?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9084" y="253288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25450 w 3291840"/>
              <a:gd name="connsiteY1" fmla="*/ 0 h 18288"/>
              <a:gd name="connsiteX2" fmla="*/ 1283818 w 3291840"/>
              <a:gd name="connsiteY2" fmla="*/ 0 h 18288"/>
              <a:gd name="connsiteX3" fmla="*/ 1975104 w 3291840"/>
              <a:gd name="connsiteY3" fmla="*/ 0 h 18288"/>
              <a:gd name="connsiteX4" fmla="*/ 2666390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567635 w 3291840"/>
              <a:gd name="connsiteY7" fmla="*/ 18288 h 18288"/>
              <a:gd name="connsiteX8" fmla="*/ 1843430 w 3291840"/>
              <a:gd name="connsiteY8" fmla="*/ 18288 h 18288"/>
              <a:gd name="connsiteX9" fmla="*/ 1185062 w 3291840"/>
              <a:gd name="connsiteY9" fmla="*/ 18288 h 18288"/>
              <a:gd name="connsiteX10" fmla="*/ 0 w 3291840"/>
              <a:gd name="connsiteY10" fmla="*/ 18288 h 18288"/>
              <a:gd name="connsiteX11" fmla="*/ 0 w 3291840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613" y="5552"/>
                  <a:pt x="489242" y="1770"/>
                  <a:pt x="625450" y="0"/>
                </a:cubicBezTo>
                <a:cubicBezTo>
                  <a:pt x="761658" y="-1770"/>
                  <a:pt x="1015131" y="32079"/>
                  <a:pt x="1283818" y="0"/>
                </a:cubicBezTo>
                <a:cubicBezTo>
                  <a:pt x="1552505" y="-32079"/>
                  <a:pt x="1752773" y="10771"/>
                  <a:pt x="1975104" y="0"/>
                </a:cubicBezTo>
                <a:cubicBezTo>
                  <a:pt x="2197435" y="-10771"/>
                  <a:pt x="2433070" y="21341"/>
                  <a:pt x="2666390" y="0"/>
                </a:cubicBezTo>
                <a:cubicBezTo>
                  <a:pt x="2899710" y="-21341"/>
                  <a:pt x="3028437" y="16612"/>
                  <a:pt x="3291840" y="0"/>
                </a:cubicBezTo>
                <a:cubicBezTo>
                  <a:pt x="3291131" y="8157"/>
                  <a:pt x="3291427" y="12125"/>
                  <a:pt x="3291840" y="18288"/>
                </a:cubicBezTo>
                <a:cubicBezTo>
                  <a:pt x="3043276" y="37868"/>
                  <a:pt x="2921041" y="-12908"/>
                  <a:pt x="2567635" y="18288"/>
                </a:cubicBezTo>
                <a:cubicBezTo>
                  <a:pt x="2214230" y="49484"/>
                  <a:pt x="2189623" y="-13019"/>
                  <a:pt x="1843430" y="18288"/>
                </a:cubicBezTo>
                <a:cubicBezTo>
                  <a:pt x="1497237" y="49595"/>
                  <a:pt x="1492584" y="29180"/>
                  <a:pt x="1185062" y="18288"/>
                </a:cubicBezTo>
                <a:cubicBezTo>
                  <a:pt x="877540" y="7396"/>
                  <a:pt x="313238" y="464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281971" y="23935"/>
                  <a:pt x="485873" y="-14021"/>
                  <a:pt x="625450" y="0"/>
                </a:cubicBezTo>
                <a:cubicBezTo>
                  <a:pt x="765027" y="14021"/>
                  <a:pt x="1048900" y="27914"/>
                  <a:pt x="1185062" y="0"/>
                </a:cubicBezTo>
                <a:cubicBezTo>
                  <a:pt x="1321224" y="-27914"/>
                  <a:pt x="1648252" y="-3988"/>
                  <a:pt x="1909267" y="0"/>
                </a:cubicBezTo>
                <a:cubicBezTo>
                  <a:pt x="2170282" y="3988"/>
                  <a:pt x="2301957" y="25891"/>
                  <a:pt x="2534717" y="0"/>
                </a:cubicBezTo>
                <a:cubicBezTo>
                  <a:pt x="2767477" y="-25891"/>
                  <a:pt x="3078800" y="21500"/>
                  <a:pt x="3291840" y="0"/>
                </a:cubicBezTo>
                <a:cubicBezTo>
                  <a:pt x="3291576" y="4493"/>
                  <a:pt x="3292224" y="9472"/>
                  <a:pt x="3291840" y="18288"/>
                </a:cubicBezTo>
                <a:cubicBezTo>
                  <a:pt x="3120474" y="15714"/>
                  <a:pt x="2816568" y="4633"/>
                  <a:pt x="2633472" y="18288"/>
                </a:cubicBezTo>
                <a:cubicBezTo>
                  <a:pt x="2450376" y="31943"/>
                  <a:pt x="2160769" y="37350"/>
                  <a:pt x="1909267" y="18288"/>
                </a:cubicBezTo>
                <a:cubicBezTo>
                  <a:pt x="1657765" y="-774"/>
                  <a:pt x="1623992" y="9648"/>
                  <a:pt x="1349654" y="18288"/>
                </a:cubicBezTo>
                <a:cubicBezTo>
                  <a:pt x="1075316" y="26928"/>
                  <a:pt x="833426" y="34181"/>
                  <a:pt x="691286" y="18288"/>
                </a:cubicBezTo>
                <a:cubicBezTo>
                  <a:pt x="549146" y="2395"/>
                  <a:pt x="342011" y="24201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rgbClr val="E1E573"/>
          </a:solidFill>
          <a:ln w="38100" cap="rnd">
            <a:solidFill>
              <a:srgbClr val="E1E573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487DD9-5B87-49F2-8C82-B383A2419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pt-BR" sz="2400" b="0" i="0">
                <a:effectLst/>
                <a:latin typeface="Open Sans" panose="020B0806030504020204" pitchFamily="34" charset="0"/>
              </a:rPr>
              <a:t>A Palavra Evangelho vem da expressão grega que significa “boas-novas”, dando a ideia de notícias trazidas por alguém. </a:t>
            </a:r>
            <a:endParaRPr lang="pt-BR" sz="24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1971579"/>
              <a:ext cx="360" cy="21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03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Imagem 3" descr="Grupo de pessoas andando na rua&#10;&#10;Descrição gerada automaticamente">
            <a:extLst>
              <a:ext uri="{FF2B5EF4-FFF2-40B4-BE49-F238E27FC236}">
                <a16:creationId xmlns:a16="http://schemas.microsoft.com/office/drawing/2014/main" id="{EA59A303-5506-40C6-8830-D65D04E7E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47" y="640080"/>
            <a:ext cx="3799618" cy="5577840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Modelo 3D 9" descr="Cantor-pastor com jaqueta azul">
                <a:extLst>
                  <a:ext uri="{FF2B5EF4-FFF2-40B4-BE49-F238E27FC236}">
                    <a16:creationId xmlns:a16="http://schemas.microsoft.com/office/drawing/2014/main" id="{FE132A18-181E-4147-A9FD-263F03D1723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0349858" y="2841745"/>
              <a:ext cx="1397742" cy="4155194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397742" cy="4155194"/>
                    </a:xfrm>
                    <a:prstGeom prst="rect">
                      <a:avLst/>
                    </a:prstGeom>
                  </am3d:spPr>
                  <am3d:camera>
                    <am3d:pos x="0" y="0" z="5303895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809538" d="1000000"/>
                    <am3d:preTrans dx="-124000" dy="-18000000" dz="127018"/>
                    <am3d:scale>
                      <am3d:sx n="1000000" d="1000000"/>
                      <am3d:sy n="1000000" d="1000000"/>
                      <am3d:sz n="1000000" d="1000000"/>
                    </am3d:scale>
                    <am3d:rot ax="-167054" ay="-2418117" az="108096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430732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Modelo 3D 9" descr="Cantor-pastor com jaqueta azul">
                <a:extLst>
                  <a:ext uri="{FF2B5EF4-FFF2-40B4-BE49-F238E27FC236}">
                    <a16:creationId xmlns:a16="http://schemas.microsoft.com/office/drawing/2014/main" id="{FE132A18-181E-4147-A9FD-263F03D172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49858" y="2841745"/>
                <a:ext cx="1397742" cy="415519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893764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047FE078-015C-467A-9812-EDA31222C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33C44DF-FF99-42EA-9B58-CC3604DB6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1.1. O Evangelho implanta o Reino de Deus.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AAA693C-6D87-4434-A851-B3B99B17DA5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Uma das mensagens que mais encontramos nos Evangelhos é sobre o Reino de Deus. João Batista, o precursor de Jesus, pregava dizendo sobre a chegada do Reino (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2"/>
              </a:rPr>
              <a:t>Mt 3:2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); Jesus, por diversas vezes, falava sobre o Reino (</a:t>
            </a:r>
            <a:r>
              <a:rPr lang="pt-BR" b="0" i="0" u="none" strike="noStrike" dirty="0" err="1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3"/>
              </a:rPr>
              <a:t>Lc</a:t>
            </a:r>
            <a:r>
              <a:rPr lang="pt-BR" b="0" i="0" u="none" strike="noStrike" dirty="0">
                <a:solidFill>
                  <a:srgbClr val="0E65F2"/>
                </a:solidFill>
                <a:effectLst/>
                <a:latin typeface="Open Sans" panose="020B0806030504020204" pitchFamily="34" charset="0"/>
                <a:hlinkClick r:id="rId3"/>
              </a:rPr>
              <a:t> 17:20-21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). O Evangelho não apenas marca uma época, mas padroniza a vida dos discípulos de Cristo.</a:t>
            </a:r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CF50570B-E1EE-4654-A962-DB54863439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1.2. O Evangelho do arrependimento.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1C3E39EC-9875-4786-9550-2CFFE30AFBF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Uma das exigências do Evangelho é a necessidade de arrependimento. A expressão grega dá-nos a ideia de uma mudança radical em nossa mente, fazendo-nos mudar de direção. O Evangelho de Cristo tem o poder para mudar a trajetória do homem caído e distante da glória de Deus. O verdadeiro Evangelho leva o ser humano ao arrependimento.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21136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B4075EB4-2A57-4055-89D1-BD0743931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4100"/>
              <a:t>Cuidado com o falso evangelho!</a:t>
            </a: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C5715C"/>
          </a:solidFill>
          <a:ln w="38100" cap="rnd">
            <a:solidFill>
              <a:srgbClr val="C5715C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0103BF2B-8923-44FE-88FB-1ACB2228D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pt-BR" sz="2400" b="0" i="0">
                <a:effectLst/>
                <a:latin typeface="Open Sans" panose="020B0806030504020204" pitchFamily="34" charset="0"/>
              </a:rPr>
              <a:t>Infelizmente, temos visto um pseudo evangelho tentando se infiltrar nos templos, o qual precisamos refutar. Paulo disse que qualquer pessoa que venha pregando outro Evangelho, seja anátema (</a:t>
            </a:r>
            <a:r>
              <a:rPr lang="pt-BR" sz="2400" b="0" i="0" u="none" strike="noStrike" err="1">
                <a:effectLst/>
                <a:latin typeface="Open Sans" panose="020B0806030504020204" pitchFamily="34" charset="0"/>
                <a:hlinkClick r:id="rId2"/>
              </a:rPr>
              <a:t>Gl</a:t>
            </a:r>
            <a:r>
              <a:rPr lang="pt-BR" sz="2400" b="0" i="0" u="none" strike="noStrike">
                <a:effectLst/>
                <a:latin typeface="Open Sans" panose="020B0806030504020204" pitchFamily="34" charset="0"/>
                <a:hlinkClick r:id="rId2"/>
              </a:rPr>
              <a:t> 1:8</a:t>
            </a:r>
            <a:r>
              <a:rPr lang="pt-BR" sz="2400" b="0" i="0">
                <a:effectLst/>
                <a:latin typeface="Open Sans" panose="020B0806030504020204" pitchFamily="34" charset="0"/>
              </a:rPr>
              <a:t>).</a:t>
            </a:r>
            <a:endParaRPr lang="pt-BR" sz="2400"/>
          </a:p>
        </p:txBody>
      </p:sp>
      <p:pic>
        <p:nvPicPr>
          <p:cNvPr id="11" name="Imagem 10" descr="Jovem empresário apontando com o dedo">
            <a:extLst>
              <a:ext uri="{FF2B5EF4-FFF2-40B4-BE49-F238E27FC236}">
                <a16:creationId xmlns:a16="http://schemas.microsoft.com/office/drawing/2014/main" id="{559C7A07-57B7-4E54-B3F2-DD1D855EC6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5040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0857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1222</Words>
  <Application>Microsoft Office PowerPoint</Application>
  <PresentationFormat>Widescreen</PresentationFormat>
  <Paragraphs>63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6" baseType="lpstr">
      <vt:lpstr>Arial</vt:lpstr>
      <vt:lpstr>Calibri</vt:lpstr>
      <vt:lpstr>Modern Love</vt:lpstr>
      <vt:lpstr>Open Sans</vt:lpstr>
      <vt:lpstr>The Hand</vt:lpstr>
      <vt:lpstr>SketchyVTI</vt:lpstr>
      <vt:lpstr>Lição 01 - O mistério dos Evangelhos </vt:lpstr>
      <vt:lpstr>Apresentação do PowerPoint</vt:lpstr>
      <vt:lpstr>Lição 01 - O mistério dos Evangelhos</vt:lpstr>
      <vt:lpstr>Pré Textual</vt:lpstr>
      <vt:lpstr>📘 LEITURA DIÁRIA</vt:lpstr>
      <vt:lpstr>Introdução:</vt:lpstr>
      <vt:lpstr>1 - O QUE SIGNIFICA EVANGELHO?</vt:lpstr>
      <vt:lpstr>Apresentação do PowerPoint</vt:lpstr>
      <vt:lpstr>Cuidado com o falso evangelho!</vt:lpstr>
      <vt:lpstr>2 - UMA OBRA COMPLETA</vt:lpstr>
      <vt:lpstr>2 - UMA OBRA COMPLETA</vt:lpstr>
      <vt:lpstr>3  DIVISÃO DOS EVANGELHOS</vt:lpstr>
      <vt:lpstr>3  DIVISÃO DOS EVANGELHOS</vt:lpstr>
      <vt:lpstr>Apresentação do PowerPoint</vt:lpstr>
      <vt:lpstr>Apresentação do PowerPoint</vt:lpstr>
      <vt:lpstr>CONCLUSÃO</vt:lpstr>
      <vt:lpstr>O SENTIDO DO EVAGELHO</vt:lpstr>
      <vt:lpstr>Apresentação do PowerPoint</vt:lpstr>
      <vt:lpstr>Apresentação do PowerPoint</vt:lpstr>
      <vt:lpstr>Referencias bibliográficas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Julio César Pereira</dc:creator>
  <cp:lastModifiedBy>Julio César Pereira</cp:lastModifiedBy>
  <cp:revision>7</cp:revision>
  <dcterms:created xsi:type="dcterms:W3CDTF">2021-04-02T16:10:02Z</dcterms:created>
  <dcterms:modified xsi:type="dcterms:W3CDTF">2021-04-02T19:35:20Z</dcterms:modified>
</cp:coreProperties>
</file>